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7561263" cy="10440988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7" d="100"/>
          <a:sy n="57" d="100"/>
        </p:scale>
        <p:origin x="264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378000" y="415800"/>
            <a:ext cx="2487240" cy="17686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/>
          </p:nvPr>
        </p:nvSpPr>
        <p:spPr>
          <a:xfrm>
            <a:off x="2956320" y="415800"/>
            <a:ext cx="4226760" cy="4250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/>
          </p:nvPr>
        </p:nvSpPr>
        <p:spPr>
          <a:xfrm>
            <a:off x="2956320" y="5070240"/>
            <a:ext cx="4226760" cy="4250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378000" y="415800"/>
            <a:ext cx="2487240" cy="17686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/>
          </p:nvPr>
        </p:nvSpPr>
        <p:spPr>
          <a:xfrm>
            <a:off x="2956320" y="415800"/>
            <a:ext cx="2062440" cy="4250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/>
          </p:nvPr>
        </p:nvSpPr>
        <p:spPr>
          <a:xfrm>
            <a:off x="5122440" y="415800"/>
            <a:ext cx="2062440" cy="4250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4"/>
          <p:cNvSpPr>
            <a:spLocks noGrp="1"/>
          </p:cNvSpPr>
          <p:nvPr>
            <p:ph/>
          </p:nvPr>
        </p:nvSpPr>
        <p:spPr>
          <a:xfrm>
            <a:off x="2956320" y="5070240"/>
            <a:ext cx="2062440" cy="4250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" name="PlaceHolder 5"/>
          <p:cNvSpPr>
            <a:spLocks noGrp="1"/>
          </p:cNvSpPr>
          <p:nvPr>
            <p:ph/>
          </p:nvPr>
        </p:nvSpPr>
        <p:spPr>
          <a:xfrm>
            <a:off x="5122440" y="5070240"/>
            <a:ext cx="2062440" cy="4250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378000" y="415800"/>
            <a:ext cx="2487240" cy="17686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2"/>
          <p:cNvSpPr>
            <a:spLocks noGrp="1"/>
          </p:cNvSpPr>
          <p:nvPr>
            <p:ph/>
          </p:nvPr>
        </p:nvSpPr>
        <p:spPr>
          <a:xfrm>
            <a:off x="2956320" y="415800"/>
            <a:ext cx="1360800" cy="4250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3"/>
          <p:cNvSpPr>
            <a:spLocks noGrp="1"/>
          </p:cNvSpPr>
          <p:nvPr>
            <p:ph/>
          </p:nvPr>
        </p:nvSpPr>
        <p:spPr>
          <a:xfrm>
            <a:off x="4385520" y="415800"/>
            <a:ext cx="1360800" cy="4250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" name="PlaceHolder 4"/>
          <p:cNvSpPr>
            <a:spLocks noGrp="1"/>
          </p:cNvSpPr>
          <p:nvPr>
            <p:ph/>
          </p:nvPr>
        </p:nvSpPr>
        <p:spPr>
          <a:xfrm>
            <a:off x="5814720" y="415800"/>
            <a:ext cx="1360800" cy="4250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" name="PlaceHolder 5"/>
          <p:cNvSpPr>
            <a:spLocks noGrp="1"/>
          </p:cNvSpPr>
          <p:nvPr>
            <p:ph/>
          </p:nvPr>
        </p:nvSpPr>
        <p:spPr>
          <a:xfrm>
            <a:off x="2956320" y="5070240"/>
            <a:ext cx="1360800" cy="4250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" name="PlaceHolder 6"/>
          <p:cNvSpPr>
            <a:spLocks noGrp="1"/>
          </p:cNvSpPr>
          <p:nvPr>
            <p:ph/>
          </p:nvPr>
        </p:nvSpPr>
        <p:spPr>
          <a:xfrm>
            <a:off x="4385520" y="5070240"/>
            <a:ext cx="1360800" cy="4250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1" name="PlaceHolder 7"/>
          <p:cNvSpPr>
            <a:spLocks noGrp="1"/>
          </p:cNvSpPr>
          <p:nvPr>
            <p:ph/>
          </p:nvPr>
        </p:nvSpPr>
        <p:spPr>
          <a:xfrm>
            <a:off x="5814720" y="5070240"/>
            <a:ext cx="1360800" cy="4250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378000" y="415800"/>
            <a:ext cx="2487240" cy="17686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subTitle"/>
          </p:nvPr>
        </p:nvSpPr>
        <p:spPr>
          <a:xfrm>
            <a:off x="2956320" y="415800"/>
            <a:ext cx="4226760" cy="8910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378000" y="415800"/>
            <a:ext cx="2487240" cy="17686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/>
          </p:nvPr>
        </p:nvSpPr>
        <p:spPr>
          <a:xfrm>
            <a:off x="2956320" y="415800"/>
            <a:ext cx="4226760" cy="8910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378000" y="415800"/>
            <a:ext cx="2487240" cy="17686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/>
          </p:nvPr>
        </p:nvSpPr>
        <p:spPr>
          <a:xfrm>
            <a:off x="2956320" y="415800"/>
            <a:ext cx="2062440" cy="8910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" name="PlaceHolder 3"/>
          <p:cNvSpPr>
            <a:spLocks noGrp="1"/>
          </p:cNvSpPr>
          <p:nvPr>
            <p:ph/>
          </p:nvPr>
        </p:nvSpPr>
        <p:spPr>
          <a:xfrm>
            <a:off x="5122440" y="415800"/>
            <a:ext cx="2062440" cy="8910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378000" y="415800"/>
            <a:ext cx="2487240" cy="17686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subTitle"/>
          </p:nvPr>
        </p:nvSpPr>
        <p:spPr>
          <a:xfrm>
            <a:off x="378000" y="415800"/>
            <a:ext cx="2487240" cy="8199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378000" y="415800"/>
            <a:ext cx="2487240" cy="17686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2956320" y="415800"/>
            <a:ext cx="2062440" cy="4250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22440" y="415800"/>
            <a:ext cx="2062440" cy="8910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2956320" y="5070240"/>
            <a:ext cx="2062440" cy="4250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378000" y="415800"/>
            <a:ext cx="2487240" cy="17686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2956320" y="415800"/>
            <a:ext cx="2062440" cy="8910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22440" y="415800"/>
            <a:ext cx="2062440" cy="4250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122440" y="5070240"/>
            <a:ext cx="2062440" cy="4250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378000" y="415800"/>
            <a:ext cx="2487240" cy="17686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2956320" y="415800"/>
            <a:ext cx="2062440" cy="4250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122440" y="415800"/>
            <a:ext cx="2062440" cy="4250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" name="PlaceHolder 4"/>
          <p:cNvSpPr>
            <a:spLocks noGrp="1"/>
          </p:cNvSpPr>
          <p:nvPr>
            <p:ph/>
          </p:nvPr>
        </p:nvSpPr>
        <p:spPr>
          <a:xfrm>
            <a:off x="2956320" y="5070240"/>
            <a:ext cx="4226760" cy="4250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378000" y="415800"/>
            <a:ext cx="2487240" cy="1768680"/>
          </a:xfrm>
          <a:prstGeom prst="rect">
            <a:avLst/>
          </a:prstGeom>
          <a:noFill/>
          <a:ln w="0">
            <a:noFill/>
          </a:ln>
        </p:spPr>
        <p:txBody>
          <a:bodyPr lIns="102960" tIns="51480" rIns="102960" bIns="51480" anchor="b">
            <a:normAutofit/>
          </a:bodyPr>
          <a:lstStyle/>
          <a:p>
            <a:r>
              <a:rPr lang="pt-BR" sz="2300" b="0" strike="noStrike" spc="-1">
                <a:solidFill>
                  <a:srgbClr val="000000"/>
                </a:solidFill>
                <a:latin typeface="Arial"/>
              </a:rPr>
              <a:t>Clique para editar o formato do texto do título</a:t>
            </a: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2956320" y="415800"/>
            <a:ext cx="4226760" cy="8910720"/>
          </a:xfrm>
          <a:prstGeom prst="rect">
            <a:avLst/>
          </a:prstGeom>
          <a:noFill/>
          <a:ln w="0">
            <a:noFill/>
          </a:ln>
        </p:spPr>
        <p:txBody>
          <a:bodyPr lIns="102960" tIns="51480" rIns="102960" bIns="51480" anchor="t">
            <a:normAutofit fontScale="75000"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3600" b="0" strike="noStrike" spc="-1">
                <a:solidFill>
                  <a:srgbClr val="000000"/>
                </a:solidFill>
                <a:latin typeface="Arial"/>
              </a:rPr>
              <a:t>Clique para editar o formato do texto da estrutura de tópicos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3600" b="0" strike="noStrike" spc="-1">
                <a:solidFill>
                  <a:srgbClr val="000000"/>
                </a:solidFill>
                <a:latin typeface="Arial"/>
              </a:rPr>
              <a:t>2.º nível da estrutura de tópicos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3600" b="0" strike="noStrike" spc="-1">
                <a:solidFill>
                  <a:srgbClr val="000000"/>
                </a:solidFill>
                <a:latin typeface="Arial"/>
              </a:rPr>
              <a:t>3.º nível da estrutura de tópicos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3600" b="0" strike="noStrike" spc="-1">
                <a:solidFill>
                  <a:srgbClr val="000000"/>
                </a:solidFill>
                <a:latin typeface="Arial"/>
              </a:rPr>
              <a:t>4.º nível da estrutura de tópicos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3600" b="0" strike="noStrike" spc="-1">
                <a:solidFill>
                  <a:srgbClr val="000000"/>
                </a:solidFill>
                <a:latin typeface="Arial"/>
              </a:rPr>
              <a:t>5.º nível da estrutura de tópicos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3600" b="0" strike="noStrike" spc="-1">
                <a:solidFill>
                  <a:srgbClr val="000000"/>
                </a:solidFill>
                <a:latin typeface="Arial"/>
              </a:rPr>
              <a:t>6.º nível da estrutura de tópicos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3600" b="0" strike="noStrike" spc="-1">
                <a:solidFill>
                  <a:srgbClr val="000000"/>
                </a:solidFill>
                <a:latin typeface="Arial"/>
              </a:rPr>
              <a:t>7.º nível da estrutura de tópicos</a:t>
            </a:r>
          </a:p>
        </p:txBody>
      </p:sp>
      <p:sp>
        <p:nvSpPr>
          <p:cNvPr id="2" name="PlaceHolder 3"/>
          <p:cNvSpPr>
            <a:spLocks noGrp="1"/>
          </p:cNvSpPr>
          <p:nvPr>
            <p:ph type="body"/>
          </p:nvPr>
        </p:nvSpPr>
        <p:spPr>
          <a:xfrm>
            <a:off x="378000" y="2184840"/>
            <a:ext cx="2487240" cy="7141680"/>
          </a:xfrm>
          <a:prstGeom prst="rect">
            <a:avLst/>
          </a:prstGeom>
          <a:noFill/>
          <a:ln w="0">
            <a:noFill/>
          </a:ln>
        </p:spPr>
        <p:txBody>
          <a:bodyPr lIns="102960" tIns="51480" rIns="102960" bIns="51480" anchor="t">
            <a:normAutofit fontScale="50000"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600" b="0" strike="noStrike" spc="-1">
                <a:solidFill>
                  <a:srgbClr val="000000"/>
                </a:solidFill>
                <a:latin typeface="Arial"/>
              </a:rPr>
              <a:t>Clique para editar o formato do texto da estrutura de tópicos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600" b="0" strike="noStrike" spc="-1">
                <a:solidFill>
                  <a:srgbClr val="000000"/>
                </a:solidFill>
                <a:latin typeface="Arial"/>
              </a:rPr>
              <a:t>2.º nível da estrutura de tópicos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600" b="0" strike="noStrike" spc="-1">
                <a:solidFill>
                  <a:srgbClr val="000000"/>
                </a:solidFill>
                <a:latin typeface="Arial"/>
              </a:rPr>
              <a:t>3.º nível da estrutura de tópicos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600" b="0" strike="noStrike" spc="-1">
                <a:solidFill>
                  <a:srgbClr val="000000"/>
                </a:solidFill>
                <a:latin typeface="Arial"/>
              </a:rPr>
              <a:t>4.º nível da estrutura de tópicos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600" b="0" strike="noStrike" spc="-1">
                <a:solidFill>
                  <a:srgbClr val="000000"/>
                </a:solidFill>
                <a:latin typeface="Arial"/>
              </a:rPr>
              <a:t>5.º nível da estrutura de tópicos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600" b="0" strike="noStrike" spc="-1">
                <a:solidFill>
                  <a:srgbClr val="000000"/>
                </a:solidFill>
                <a:latin typeface="Arial"/>
              </a:rPr>
              <a:t>6.º nível da estrutura de tópicos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600" b="0" strike="noStrike" spc="-1">
                <a:solidFill>
                  <a:srgbClr val="000000"/>
                </a:solidFill>
                <a:latin typeface="Arial"/>
              </a:rPr>
              <a:t>7.º nível da estrutura de tópicos</a:t>
            </a:r>
          </a:p>
        </p:txBody>
      </p:sp>
      <p:sp>
        <p:nvSpPr>
          <p:cNvPr id="3" name="PlaceHolder 4"/>
          <p:cNvSpPr>
            <a:spLocks noGrp="1"/>
          </p:cNvSpPr>
          <p:nvPr>
            <p:ph type="dt"/>
          </p:nvPr>
        </p:nvSpPr>
        <p:spPr>
          <a:xfrm>
            <a:off x="378000" y="9677160"/>
            <a:ext cx="1764000" cy="555480"/>
          </a:xfrm>
          <a:prstGeom prst="rect">
            <a:avLst/>
          </a:prstGeom>
          <a:noFill/>
          <a:ln w="0">
            <a:noFill/>
          </a:ln>
        </p:spPr>
        <p:txBody>
          <a:bodyPr lIns="102960" tIns="51480" rIns="102960" bIns="51480" anchor="ctr">
            <a:noAutofit/>
          </a:bodyPr>
          <a:lstStyle/>
          <a:p>
            <a:endParaRPr lang="pt-BR" sz="2400" b="0" strike="noStrike" spc="-1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ftr"/>
          </p:nvPr>
        </p:nvSpPr>
        <p:spPr>
          <a:xfrm>
            <a:off x="2583360" y="9677160"/>
            <a:ext cx="2394000" cy="555480"/>
          </a:xfrm>
          <a:prstGeom prst="rect">
            <a:avLst/>
          </a:prstGeom>
          <a:noFill/>
          <a:ln w="0">
            <a:noFill/>
          </a:ln>
        </p:spPr>
        <p:txBody>
          <a:bodyPr lIns="102960" tIns="51480" rIns="102960" bIns="51480" anchor="ctr">
            <a:noAutofit/>
          </a:bodyPr>
          <a:lstStyle/>
          <a:p>
            <a:endParaRPr lang="pt-BR" sz="2400" b="0" strike="noStrike" spc="-1">
              <a:latin typeface="Times New Roman"/>
            </a:endParaRPr>
          </a:p>
        </p:txBody>
      </p:sp>
      <p:sp>
        <p:nvSpPr>
          <p:cNvPr id="5" name="PlaceHolder 6"/>
          <p:cNvSpPr>
            <a:spLocks noGrp="1"/>
          </p:cNvSpPr>
          <p:nvPr>
            <p:ph type="sldNum"/>
          </p:nvPr>
        </p:nvSpPr>
        <p:spPr>
          <a:xfrm>
            <a:off x="5419080" y="9677160"/>
            <a:ext cx="1764000" cy="555480"/>
          </a:xfrm>
          <a:prstGeom prst="rect">
            <a:avLst/>
          </a:prstGeom>
          <a:noFill/>
          <a:ln w="0">
            <a:noFill/>
          </a:ln>
        </p:spPr>
        <p:txBody>
          <a:bodyPr lIns="102960" tIns="51480" rIns="102960" bIns="51480" anchor="ctr">
            <a:noAutofit/>
          </a:bodyPr>
          <a:lstStyle/>
          <a:p>
            <a:pPr algn="r">
              <a:lnSpc>
                <a:spcPct val="100000"/>
              </a:lnSpc>
              <a:buNone/>
              <a:tabLst>
                <a:tab pos="0" algn="l"/>
              </a:tabLst>
            </a:pPr>
            <a:fld id="{33554C77-DD64-4774-9EA9-8B078ED1A70C}" type="slidenum">
              <a:rPr lang="pt-BR" sz="1400" b="0" strike="noStrike" spc="-1">
                <a:solidFill>
                  <a:srgbClr val="888888"/>
                </a:solidFill>
                <a:latin typeface="Calibri"/>
                <a:ea typeface="Calibri"/>
              </a:rPr>
              <a:t>‹nº›</a:t>
            </a:fld>
            <a:endParaRPr lang="pt-BR" sz="14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https/drive.google.com/drive/folders/1jPS868DeLj9pma7MW7wYuSMLX5a4UmSb?usp=sharing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85;p1"/>
          <p:cNvSpPr/>
          <p:nvPr/>
        </p:nvSpPr>
        <p:spPr>
          <a:xfrm>
            <a:off x="165240" y="9396000"/>
            <a:ext cx="7234560" cy="943920"/>
          </a:xfrm>
          <a:prstGeom prst="rect">
            <a:avLst/>
          </a:prstGeom>
          <a:solidFill>
            <a:srgbClr val="B7DEE8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4" name="Google Shape;89;p1"/>
          <p:cNvSpPr/>
          <p:nvPr/>
        </p:nvSpPr>
        <p:spPr>
          <a:xfrm>
            <a:off x="165240" y="9570600"/>
            <a:ext cx="4030200" cy="5464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2960" tIns="51480" rIns="102960" bIns="51480" anchor="ctr">
            <a:noAutofit/>
          </a:bodyPr>
          <a:lstStyle/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endParaRPr lang="pt-BR" sz="1800" b="0" strike="noStrike" spc="-1">
              <a:latin typeface="Arial"/>
            </a:endParaRPr>
          </a:p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endParaRPr lang="pt-BR" sz="1800" b="0" strike="noStrike" spc="-1">
              <a:latin typeface="Arial"/>
            </a:endParaRPr>
          </a:p>
        </p:txBody>
      </p:sp>
      <p:sp>
        <p:nvSpPr>
          <p:cNvPr id="45" name="Google Shape;91;p1"/>
          <p:cNvSpPr/>
          <p:nvPr/>
        </p:nvSpPr>
        <p:spPr>
          <a:xfrm>
            <a:off x="792000" y="9444560"/>
            <a:ext cx="2265480" cy="2476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5400" tIns="47520" rIns="95400" bIns="47520" anchor="t">
            <a:spAutoFit/>
          </a:bodyPr>
          <a:lstStyle/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pt-BR" sz="1000" b="1" strike="noStrike" spc="-1" dirty="0">
                <a:solidFill>
                  <a:srgbClr val="000000"/>
                </a:solidFill>
                <a:latin typeface="Overlock"/>
                <a:ea typeface="Overlock"/>
              </a:rPr>
              <a:t>COMISSÃO EDITORIAL </a:t>
            </a:r>
            <a:endParaRPr lang="pt-BR" sz="1000" b="0" strike="noStrike" spc="-1" dirty="0">
              <a:latin typeface="Arial"/>
            </a:endParaRPr>
          </a:p>
        </p:txBody>
      </p:sp>
      <p:sp>
        <p:nvSpPr>
          <p:cNvPr id="46" name="Google Shape;94;p1"/>
          <p:cNvSpPr/>
          <p:nvPr/>
        </p:nvSpPr>
        <p:spPr>
          <a:xfrm>
            <a:off x="4511880" y="9934200"/>
            <a:ext cx="2806560" cy="4143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5400" tIns="47520" rIns="95400" bIns="47520" anchor="t">
            <a:spAutoFit/>
          </a:bodyPr>
          <a:lstStyle/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pt-BR" sz="700" b="0" strike="noStrike" spc="-1">
                <a:solidFill>
                  <a:srgbClr val="000000"/>
                </a:solidFill>
                <a:latin typeface="Overlock"/>
                <a:ea typeface="Overlock"/>
              </a:rPr>
              <a:t>BR 435, km 63,  Zona Rural,  CEP 76.993-000,   Caixa Postal 51   </a:t>
            </a:r>
            <a:endParaRPr lang="pt-BR" sz="700" b="0" strike="noStrike" spc="-1">
              <a:latin typeface="Arial"/>
            </a:endParaRPr>
          </a:p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pt-BR" sz="700" b="0" strike="noStrike" spc="-1">
                <a:solidFill>
                  <a:srgbClr val="000000"/>
                </a:solidFill>
                <a:latin typeface="Overlock"/>
                <a:ea typeface="Overlock"/>
              </a:rPr>
              <a:t>Colorado do Oeste – Rondônia</a:t>
            </a:r>
            <a:endParaRPr lang="pt-BR" sz="700" b="0" strike="noStrike" spc="-1">
              <a:latin typeface="Arial"/>
            </a:endParaRPr>
          </a:p>
        </p:txBody>
      </p:sp>
      <p:sp>
        <p:nvSpPr>
          <p:cNvPr id="47" name="Google Shape;95;p1"/>
          <p:cNvSpPr/>
          <p:nvPr/>
        </p:nvSpPr>
        <p:spPr>
          <a:xfrm>
            <a:off x="1806840" y="1416665"/>
            <a:ext cx="5531040" cy="369332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t">
            <a:spAutoFit/>
          </a:bodyPr>
          <a:lstStyle/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r>
              <a:rPr lang="pt-BR" sz="900" b="1" strike="noStrike" spc="-1" dirty="0">
                <a:solidFill>
                  <a:srgbClr val="000000"/>
                </a:solidFill>
                <a:latin typeface="Lucida Sans"/>
                <a:ea typeface="Lucida Sans"/>
                <a:hlinkClick r:id="rId2"/>
              </a:rPr>
              <a:t>https://https://drive.google.com/drive/folders/1jPS868DeLj9pma7MW7wYuSMLX5a4UmSb?usp=sharing</a:t>
            </a:r>
            <a:r>
              <a:rPr lang="pt-BR" sz="900" b="1" strike="noStrike" spc="-1" dirty="0">
                <a:solidFill>
                  <a:srgbClr val="000000"/>
                </a:solidFill>
                <a:latin typeface="Lucida Sans"/>
                <a:ea typeface="Lucida Sans"/>
              </a:rPr>
              <a:t> </a:t>
            </a:r>
            <a:endParaRPr lang="pt-BR" sz="900" b="0" strike="noStrike" spc="-1" dirty="0">
              <a:latin typeface="Arial"/>
            </a:endParaRPr>
          </a:p>
        </p:txBody>
      </p:sp>
      <p:sp>
        <p:nvSpPr>
          <p:cNvPr id="48" name="Google Shape;95;p1"/>
          <p:cNvSpPr/>
          <p:nvPr/>
        </p:nvSpPr>
        <p:spPr>
          <a:xfrm>
            <a:off x="3820320" y="6075720"/>
            <a:ext cx="3579480" cy="3278520"/>
          </a:xfrm>
          <a:prstGeom prst="rect">
            <a:avLst/>
          </a:prstGeom>
          <a:solidFill>
            <a:srgbClr val="FFB48F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2960" tIns="51480" rIns="102960" bIns="51480" anchor="ctr">
            <a:noAutofit/>
          </a:bodyPr>
          <a:lstStyle/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endParaRPr lang="pt-BR" sz="18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endParaRPr lang="pt-BR" sz="18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endParaRPr lang="pt-BR" sz="2000" b="1" i="1" strike="noStrike" spc="-1" dirty="0">
              <a:solidFill>
                <a:srgbClr val="379936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</a:endParaRPr>
          </a:p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pt-BR" sz="2000" b="1" i="1" strike="noStrike" spc="-1" dirty="0">
                <a:solidFill>
                  <a:srgbClr val="379936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Fique por dentro dos Editais com possibilidade de submissão de propostas de projetos:</a:t>
            </a:r>
            <a:endParaRPr lang="pt-BR" sz="2000" b="0" strike="noStrike" spc="-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endParaRPr lang="pt-BR" sz="1200" b="0" strike="noStrike" spc="-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pt-BR" sz="1400" b="1" strike="noStrike" spc="-1" dirty="0">
                <a:solidFill>
                  <a:srgbClr val="000000"/>
                </a:solidFill>
                <a:latin typeface="Calibri" panose="020F0502020204030204" pitchFamily="34" charset="0"/>
                <a:ea typeface="Arial"/>
                <a:cs typeface="Calibri" panose="020F0502020204030204" pitchFamily="34" charset="0"/>
              </a:rPr>
              <a:t>EDITAL Nº 1/2022/REIT - PROPESP/IFRO - </a:t>
            </a:r>
            <a:r>
              <a:rPr lang="pt-BR" sz="1400" b="0" strike="noStrike" spc="-1" dirty="0">
                <a:solidFill>
                  <a:srgbClr val="000000"/>
                </a:solidFill>
                <a:latin typeface="Calibri" panose="020F0502020204030204" pitchFamily="34" charset="0"/>
                <a:ea typeface="Arial"/>
                <a:cs typeface="Calibri" panose="020F0502020204030204" pitchFamily="34" charset="0"/>
              </a:rPr>
              <a:t>Institucionalização de novos projetos de pesquisa sem concessão de bolsas ou de auxílios a pesquisadores do IFRO.</a:t>
            </a:r>
            <a:endParaRPr lang="pt-BR" sz="1400" b="0" strike="noStrike" spc="-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endParaRPr lang="pt-BR" sz="1400" b="0" strike="noStrike" spc="-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buNone/>
            </a:pPr>
            <a:r>
              <a:rPr lang="pt-BR" sz="1400" b="0" strike="noStrike" spc="-1" dirty="0">
                <a:solidFill>
                  <a:srgbClr val="000000"/>
                </a:solidFill>
                <a:latin typeface="Calibri" panose="020F0502020204030204" pitchFamily="34" charset="0"/>
                <a:ea typeface="Arial"/>
                <a:cs typeface="Calibri" panose="020F0502020204030204" pitchFamily="34" charset="0"/>
              </a:rPr>
              <a:t> </a:t>
            </a:r>
            <a:r>
              <a:rPr lang="pt-BR" sz="1400" b="1" strike="noStrike" spc="-1" dirty="0">
                <a:solidFill>
                  <a:srgbClr val="000000"/>
                </a:solidFill>
                <a:latin typeface="Calibri" panose="020F0502020204030204" pitchFamily="34" charset="0"/>
                <a:ea typeface="TimesNewRomanPS-BoldMT"/>
                <a:cs typeface="Calibri" panose="020F0502020204030204" pitchFamily="34" charset="0"/>
              </a:rPr>
              <a:t>EDITAL Nº 22/2022/FAPERO-DC</a:t>
            </a:r>
            <a:endParaRPr lang="pt-BR" sz="1400" b="0" strike="noStrike" spc="-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buNone/>
            </a:pPr>
            <a:r>
              <a:rPr lang="pt-BR" sz="1400" b="0" strike="noStrike" spc="-1" dirty="0">
                <a:solidFill>
                  <a:srgbClr val="000000"/>
                </a:solidFill>
                <a:latin typeface="Calibri" panose="020F0502020204030204" pitchFamily="34" charset="0"/>
                <a:ea typeface="Arial"/>
                <a:cs typeface="Calibri" panose="020F0502020204030204" pitchFamily="34" charset="0"/>
              </a:rPr>
              <a:t>PROGRAMA DE APOIO À PESQUISA UNIVERSAL – ÁREAS PRIORITÁRIAS CIÊNCIAS AGRÁRIAS - PAP/UNIVERSAL AP-CA CHAMADA FAPERO Nº 022/2022</a:t>
            </a:r>
            <a:endParaRPr lang="pt-BR" sz="1400" b="1" strike="noStrike" spc="-1" dirty="0">
              <a:solidFill>
                <a:srgbClr val="000000"/>
              </a:solidFill>
              <a:latin typeface="Calibri" panose="020F0502020204030204" pitchFamily="34" charset="0"/>
              <a:ea typeface="TimesNewRomanPS-BoldMT"/>
              <a:cs typeface="Calibri" panose="020F0502020204030204" pitchFamily="34" charset="0"/>
            </a:endParaRPr>
          </a:p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endParaRPr lang="pt-BR" sz="12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endParaRPr lang="pt-BR" sz="12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endParaRPr lang="pt-BR" sz="12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endParaRPr lang="pt-BR" sz="12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endParaRPr lang="pt-BR" sz="1200" b="0" strike="noStrike" spc="-1" dirty="0">
              <a:latin typeface="Arial"/>
            </a:endParaRPr>
          </a:p>
        </p:txBody>
      </p:sp>
      <p:sp>
        <p:nvSpPr>
          <p:cNvPr id="49" name="Google Shape;88;p1"/>
          <p:cNvSpPr/>
          <p:nvPr/>
        </p:nvSpPr>
        <p:spPr>
          <a:xfrm>
            <a:off x="180360" y="2690280"/>
            <a:ext cx="3578760" cy="3313440"/>
          </a:xfrm>
          <a:prstGeom prst="rect">
            <a:avLst/>
          </a:prstGeom>
          <a:solidFill>
            <a:srgbClr val="BAE18F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2960" tIns="51480" rIns="102960" bIns="51480" anchor="t">
            <a:noAutofit/>
          </a:bodyPr>
          <a:lstStyle/>
          <a:p>
            <a:pPr algn="just">
              <a:lnSpc>
                <a:spcPct val="100000"/>
              </a:lnSpc>
              <a:buNone/>
            </a:pPr>
            <a:r>
              <a:rPr lang="pt-BR" sz="1500" b="1" i="1" strike="noStrike" spc="-1" dirty="0">
                <a:solidFill>
                  <a:srgbClr val="000000"/>
                </a:solidFill>
                <a:latin typeface="Calibri" panose="020F0502020204030204" pitchFamily="34" charset="0"/>
                <a:ea typeface="Arial"/>
                <a:cs typeface="Calibri" panose="020F0502020204030204" pitchFamily="34" charset="0"/>
              </a:rPr>
              <a:t>Quais são os requisitos para ser bolsista de um projeto de pesquisa?</a:t>
            </a:r>
            <a:endParaRPr lang="pt-BR" sz="1500" b="0" strike="noStrike" spc="-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16000" indent="-216000" algn="just">
              <a:lnSpc>
                <a:spcPct val="100000"/>
              </a:lnSpc>
              <a:buClr>
                <a:srgbClr val="000000"/>
              </a:buClr>
              <a:buFont typeface="Arial"/>
              <a:buChar char="●"/>
            </a:pPr>
            <a:r>
              <a:rPr lang="pt-BR" sz="1400" b="0" strike="noStrike" spc="-1" dirty="0">
                <a:solidFill>
                  <a:srgbClr val="000000"/>
                </a:solidFill>
                <a:latin typeface="Calibri" panose="020F0502020204030204" pitchFamily="34" charset="0"/>
                <a:ea typeface="Arial"/>
                <a:cs typeface="Calibri" panose="020F0502020204030204" pitchFamily="34" charset="0"/>
              </a:rPr>
              <a:t>Estar regularmente matriculado em curso regular de nível médio ou superior ofertado pelo IFRO/</a:t>
            </a:r>
            <a:r>
              <a:rPr lang="pt-BR" sz="1400" b="0" i="1" strike="noStrike" spc="-1" dirty="0">
                <a:solidFill>
                  <a:srgbClr val="000000"/>
                </a:solidFill>
                <a:latin typeface="Calibri" panose="020F0502020204030204" pitchFamily="34" charset="0"/>
                <a:ea typeface="Arial"/>
                <a:cs typeface="Calibri" panose="020F0502020204030204" pitchFamily="34" charset="0"/>
              </a:rPr>
              <a:t>Campus</a:t>
            </a:r>
            <a:r>
              <a:rPr lang="pt-BR" sz="1400" b="0" strike="noStrike" spc="-1" dirty="0">
                <a:solidFill>
                  <a:srgbClr val="000000"/>
                </a:solidFill>
                <a:latin typeface="Calibri" panose="020F0502020204030204" pitchFamily="34" charset="0"/>
                <a:ea typeface="Arial"/>
                <a:cs typeface="Calibri" panose="020F0502020204030204" pitchFamily="34" charset="0"/>
              </a:rPr>
              <a:t> Colorado do Oeste;</a:t>
            </a:r>
            <a:endParaRPr lang="pt-BR" sz="1400" b="0" strike="noStrike" spc="-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16000" indent="-216000" algn="just">
              <a:lnSpc>
                <a:spcPct val="100000"/>
              </a:lnSpc>
              <a:buClr>
                <a:srgbClr val="000000"/>
              </a:buClr>
              <a:buFont typeface="Arial"/>
              <a:buChar char="●"/>
            </a:pPr>
            <a:r>
              <a:rPr lang="pt-BR" sz="1400" b="0" strike="noStrike" spc="-1" dirty="0">
                <a:solidFill>
                  <a:srgbClr val="000000"/>
                </a:solidFill>
                <a:latin typeface="Calibri" panose="020F0502020204030204" pitchFamily="34" charset="0"/>
                <a:ea typeface="Arial"/>
                <a:cs typeface="Calibri" panose="020F0502020204030204" pitchFamily="34" charset="0"/>
              </a:rPr>
              <a:t>Não receber qualquer outra bolsa de pesquisa, ensino ou extensão fomentada pelo IFRO por qualquer outra agência de fomento;</a:t>
            </a:r>
            <a:endParaRPr lang="pt-BR" sz="1400" b="0" strike="noStrike" spc="-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16000" indent="-216000" algn="just">
              <a:lnSpc>
                <a:spcPct val="100000"/>
              </a:lnSpc>
              <a:buClr>
                <a:srgbClr val="000000"/>
              </a:buClr>
              <a:buFont typeface="Arial"/>
              <a:buChar char="●"/>
            </a:pPr>
            <a:r>
              <a:rPr lang="pt-BR" sz="1400" b="0" strike="noStrike" spc="-1" dirty="0">
                <a:solidFill>
                  <a:srgbClr val="000000"/>
                </a:solidFill>
                <a:latin typeface="Calibri" panose="020F0502020204030204" pitchFamily="34" charset="0"/>
                <a:ea typeface="Arial"/>
                <a:cs typeface="Calibri" panose="020F0502020204030204" pitchFamily="34" charset="0"/>
              </a:rPr>
              <a:t>Não possuir vínculo empregatício;</a:t>
            </a:r>
            <a:endParaRPr lang="pt-BR" sz="1400" b="0" strike="noStrike" spc="-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16000" indent="-216000" algn="just">
              <a:lnSpc>
                <a:spcPct val="100000"/>
              </a:lnSpc>
              <a:buClr>
                <a:srgbClr val="000000"/>
              </a:buClr>
              <a:buFont typeface="Arial"/>
              <a:buChar char="●"/>
            </a:pPr>
            <a:r>
              <a:rPr lang="pt-BR" sz="1400" b="0" strike="noStrike" spc="-1" dirty="0">
                <a:solidFill>
                  <a:srgbClr val="000000"/>
                </a:solidFill>
                <a:latin typeface="Calibri" panose="020F0502020204030204" pitchFamily="34" charset="0"/>
                <a:ea typeface="Arial"/>
                <a:cs typeface="Calibri" panose="020F0502020204030204" pitchFamily="34" charset="0"/>
              </a:rPr>
              <a:t>Possuir currículo </a:t>
            </a:r>
            <a:r>
              <a:rPr lang="pt-BR" sz="1400" b="0" i="1" strike="noStrike" spc="-1" dirty="0">
                <a:solidFill>
                  <a:srgbClr val="000000"/>
                </a:solidFill>
                <a:latin typeface="Calibri" panose="020F0502020204030204" pitchFamily="34" charset="0"/>
                <a:ea typeface="Arial"/>
                <a:cs typeface="Calibri" panose="020F0502020204030204" pitchFamily="34" charset="0"/>
              </a:rPr>
              <a:t>Lattes</a:t>
            </a:r>
            <a:r>
              <a:rPr lang="pt-BR" sz="1400" b="0" strike="noStrike" spc="-1" dirty="0">
                <a:solidFill>
                  <a:srgbClr val="000000"/>
                </a:solidFill>
                <a:latin typeface="Calibri" panose="020F0502020204030204" pitchFamily="34" charset="0"/>
                <a:ea typeface="Arial"/>
                <a:cs typeface="Calibri" panose="020F0502020204030204" pitchFamily="34" charset="0"/>
              </a:rPr>
              <a:t> atualizado;</a:t>
            </a:r>
            <a:endParaRPr lang="pt-BR" sz="1400" b="0" strike="noStrike" spc="-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16000" indent="-216000" algn="just">
              <a:lnSpc>
                <a:spcPct val="100000"/>
              </a:lnSpc>
              <a:buClr>
                <a:srgbClr val="000000"/>
              </a:buClr>
              <a:buFont typeface="Arial"/>
              <a:buChar char="●"/>
            </a:pPr>
            <a:r>
              <a:rPr lang="pt-BR" sz="1400" b="0" strike="noStrike" spc="-1" dirty="0">
                <a:solidFill>
                  <a:srgbClr val="000000"/>
                </a:solidFill>
                <a:latin typeface="Calibri" panose="020F0502020204030204" pitchFamily="34" charset="0"/>
                <a:ea typeface="Arial"/>
                <a:cs typeface="Calibri" panose="020F0502020204030204" pitchFamily="34" charset="0"/>
              </a:rPr>
              <a:t>Ser titular de conta corrente para recebimento do auxílio (bolsa);</a:t>
            </a:r>
            <a:endParaRPr lang="pt-BR" sz="1400" b="0" strike="noStrike" spc="-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16000" indent="-216000" algn="just">
              <a:lnSpc>
                <a:spcPct val="100000"/>
              </a:lnSpc>
              <a:buClr>
                <a:srgbClr val="000000"/>
              </a:buClr>
              <a:buFont typeface="Arial"/>
              <a:buChar char="●"/>
            </a:pPr>
            <a:r>
              <a:rPr lang="pt-BR" sz="1400" b="0" strike="noStrike" spc="-1" dirty="0">
                <a:solidFill>
                  <a:srgbClr val="000000"/>
                </a:solidFill>
                <a:latin typeface="Calibri" panose="020F0502020204030204" pitchFamily="34" charset="0"/>
                <a:ea typeface="Arial"/>
                <a:cs typeface="Calibri" panose="020F0502020204030204" pitchFamily="34" charset="0"/>
              </a:rPr>
              <a:t>Estar em dia com as obrigações acadêmicas e científicas do IFRO.</a:t>
            </a:r>
            <a:endParaRPr lang="pt-BR" sz="1400" b="0" strike="noStrike" spc="-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lnSpc>
                <a:spcPct val="100000"/>
              </a:lnSpc>
              <a:buNone/>
            </a:pPr>
            <a:endParaRPr lang="pt-BR" sz="14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endParaRPr lang="pt-BR" sz="1400" b="0" strike="noStrike" spc="-1" dirty="0">
              <a:latin typeface="Arial"/>
            </a:endParaRPr>
          </a:p>
          <a:p>
            <a:pPr>
              <a:lnSpc>
                <a:spcPct val="100000"/>
              </a:lnSpc>
              <a:buNone/>
            </a:pPr>
            <a:endParaRPr lang="pt-BR" sz="14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endParaRPr lang="pt-BR" sz="1400" b="0" strike="noStrike" spc="-1" dirty="0">
              <a:latin typeface="Arial"/>
            </a:endParaRPr>
          </a:p>
        </p:txBody>
      </p:sp>
      <p:sp>
        <p:nvSpPr>
          <p:cNvPr id="50" name="Google Shape;88;p1"/>
          <p:cNvSpPr/>
          <p:nvPr/>
        </p:nvSpPr>
        <p:spPr>
          <a:xfrm>
            <a:off x="3831120" y="2690280"/>
            <a:ext cx="3569040" cy="3313440"/>
          </a:xfrm>
          <a:prstGeom prst="rect">
            <a:avLst/>
          </a:prstGeom>
          <a:solidFill>
            <a:srgbClr val="BAE18F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2960" tIns="51480" rIns="102960" bIns="51480" anchor="t">
            <a:noAutofit/>
          </a:bodyPr>
          <a:lstStyle/>
          <a:p>
            <a:pPr algn="just">
              <a:lnSpc>
                <a:spcPct val="100000"/>
              </a:lnSpc>
              <a:buNone/>
            </a:pPr>
            <a:endParaRPr lang="pt-BR" sz="18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  <a:buNone/>
            </a:pPr>
            <a:endParaRPr lang="pt-BR" sz="18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  <a:buNone/>
            </a:pPr>
            <a:endParaRPr lang="pt-BR" sz="18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  <a:buNone/>
            </a:pPr>
            <a:endParaRPr lang="pt-BR" sz="18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  <a:buNone/>
            </a:pPr>
            <a:endParaRPr lang="pt-BR" sz="18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  <a:buNone/>
            </a:pPr>
            <a:endParaRPr lang="pt-BR" sz="18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  <a:buNone/>
            </a:pPr>
            <a:endParaRPr lang="pt-BR" sz="18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  <a:buNone/>
            </a:pPr>
            <a:endParaRPr lang="pt-BR" sz="18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  <a:buNone/>
            </a:pPr>
            <a:endParaRPr lang="pt-BR" sz="18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  <a:buNone/>
            </a:pPr>
            <a:endParaRPr lang="pt-BR" sz="18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  <a:buNone/>
            </a:pPr>
            <a:r>
              <a:rPr lang="pt-BR" sz="1100" spc="-1" dirty="0">
                <a:solidFill>
                  <a:srgbClr val="000000"/>
                </a:solidFill>
                <a:latin typeface="Calibri"/>
                <a:ea typeface="Arial"/>
              </a:rPr>
              <a:t>F</a:t>
            </a:r>
            <a:r>
              <a:rPr lang="pt-BR" sz="1100" b="0" strike="noStrike" spc="-1" dirty="0">
                <a:solidFill>
                  <a:srgbClr val="000000"/>
                </a:solidFill>
                <a:latin typeface="Calibri"/>
                <a:ea typeface="Arial"/>
              </a:rPr>
              <a:t>ig. 2 Mudas florestais para transplante (A) e controle fitossanitário da broca do mogno, </a:t>
            </a:r>
            <a:r>
              <a:rPr lang="pt-BR" sz="1100" b="0" i="1" strike="noStrike" spc="-1" dirty="0" err="1">
                <a:solidFill>
                  <a:srgbClr val="000000"/>
                </a:solidFill>
                <a:latin typeface="Calibri"/>
                <a:ea typeface="Arial"/>
              </a:rPr>
              <a:t>Hypsipyla</a:t>
            </a:r>
            <a:r>
              <a:rPr lang="pt-BR" sz="1100" b="0" i="1" strike="noStrike" spc="-1" dirty="0">
                <a:solidFill>
                  <a:srgbClr val="000000"/>
                </a:solidFill>
                <a:latin typeface="Calibri"/>
                <a:ea typeface="Arial"/>
              </a:rPr>
              <a:t> </a:t>
            </a:r>
            <a:r>
              <a:rPr lang="pt-BR" sz="1100" b="0" i="1" strike="noStrike" spc="-1" dirty="0" err="1">
                <a:solidFill>
                  <a:srgbClr val="000000"/>
                </a:solidFill>
                <a:latin typeface="Calibri"/>
                <a:ea typeface="Arial"/>
              </a:rPr>
              <a:t>grandella</a:t>
            </a:r>
            <a:r>
              <a:rPr lang="pt-BR" sz="1100" b="0" strike="noStrike" spc="-1" dirty="0">
                <a:solidFill>
                  <a:srgbClr val="000000"/>
                </a:solidFill>
                <a:latin typeface="Calibri"/>
                <a:ea typeface="Arial"/>
              </a:rPr>
              <a:t> (B).  Foto: Bomfim (2020).</a:t>
            </a:r>
            <a:endParaRPr lang="pt-BR" sz="1100" b="0" strike="noStrike" spc="-1" dirty="0">
              <a:latin typeface="Arial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title"/>
          </p:nvPr>
        </p:nvSpPr>
        <p:spPr>
          <a:xfrm>
            <a:off x="1761480" y="92428"/>
            <a:ext cx="5618520" cy="1212572"/>
          </a:xfrm>
          <a:prstGeom prst="rect">
            <a:avLst/>
          </a:prstGeom>
          <a:noFill/>
          <a:ln w="28440">
            <a:solidFill>
              <a:srgbClr val="379936"/>
            </a:solidFill>
            <a:prstDash val="sysDot"/>
            <a:round/>
          </a:ln>
        </p:spPr>
        <p:txBody>
          <a:bodyPr lIns="102960" tIns="51480" rIns="102960" bIns="51480" anchor="b">
            <a:norm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pt-BR" sz="1200" b="1" strike="noStrike" spc="-1">
                <a:solidFill>
                  <a:srgbClr val="000000"/>
                </a:solidFill>
                <a:latin typeface="Calibri"/>
                <a:ea typeface="Calibri"/>
              </a:rPr>
              <a:t>Boletim n.1</a:t>
            </a:r>
            <a:br/>
            <a:r>
              <a:rPr lang="pt-BR" sz="1200" b="1" strike="noStrike" spc="-1">
                <a:solidFill>
                  <a:srgbClr val="000000"/>
                </a:solidFill>
                <a:latin typeface="Calibri"/>
                <a:ea typeface="Calibri"/>
              </a:rPr>
              <a:t>Outubro 2022</a:t>
            </a:r>
            <a:endParaRPr lang="pt-BR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2" name="CaixaDeTexto 7"/>
          <p:cNvSpPr/>
          <p:nvPr/>
        </p:nvSpPr>
        <p:spPr>
          <a:xfrm>
            <a:off x="1908000" y="360000"/>
            <a:ext cx="5760000" cy="58332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  <a:buNone/>
            </a:pPr>
            <a:r>
              <a:rPr lang="pt-BR" sz="3200" b="0" strike="noStrike" spc="-1" dirty="0">
                <a:solidFill>
                  <a:srgbClr val="379936"/>
                </a:solidFill>
                <a:latin typeface="Arial Black"/>
                <a:ea typeface="Arial"/>
              </a:rPr>
              <a:t>Divulgando PESQUISA</a:t>
            </a:r>
            <a:endParaRPr lang="pt-BR" sz="3200" b="0" strike="noStrike" spc="-1" dirty="0">
              <a:latin typeface="Arial"/>
            </a:endParaRPr>
          </a:p>
        </p:txBody>
      </p:sp>
      <p:sp>
        <p:nvSpPr>
          <p:cNvPr id="53" name="Google Shape;88;p1"/>
          <p:cNvSpPr/>
          <p:nvPr/>
        </p:nvSpPr>
        <p:spPr>
          <a:xfrm>
            <a:off x="180000" y="6081480"/>
            <a:ext cx="3583440" cy="3278520"/>
          </a:xfrm>
          <a:prstGeom prst="rect">
            <a:avLst/>
          </a:prstGeom>
          <a:solidFill>
            <a:srgbClr val="BAE18F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2960" tIns="51480" rIns="102960" bIns="51480" anchor="t">
            <a:noAutofit/>
          </a:bodyPr>
          <a:lstStyle/>
          <a:p>
            <a:pPr algn="just">
              <a:lnSpc>
                <a:spcPct val="100000"/>
              </a:lnSpc>
              <a:buNone/>
            </a:pPr>
            <a:r>
              <a:rPr lang="pt-BR" sz="1400" b="1" strike="noStrike" spc="-1" dirty="0">
                <a:solidFill>
                  <a:srgbClr val="006600"/>
                </a:solidFill>
                <a:latin typeface="Calibri" panose="020F0502020204030204" pitchFamily="34" charset="0"/>
                <a:ea typeface="Arial"/>
                <a:cs typeface="Calibri" panose="020F0502020204030204" pitchFamily="34" charset="0"/>
              </a:rPr>
              <a:t>Projeto de pesquisa: </a:t>
            </a:r>
            <a:r>
              <a:rPr lang="pt-BR" sz="1400" b="0" strike="noStrike" spc="-1" dirty="0">
                <a:solidFill>
                  <a:srgbClr val="000000"/>
                </a:solidFill>
                <a:latin typeface="Calibri" panose="020F0502020204030204" pitchFamily="34" charset="0"/>
                <a:ea typeface="Arial"/>
                <a:cs typeface="Calibri" panose="020F0502020204030204" pitchFamily="34" charset="0"/>
              </a:rPr>
              <a:t>Desempenho silvicultural de espécies florestais não tradicionais e de alto valor econômico no Cone sul de Rondônia </a:t>
            </a:r>
            <a:endParaRPr lang="pt-BR" sz="1400" b="0" strike="noStrike" spc="-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ct val="100000"/>
              </a:lnSpc>
              <a:buNone/>
            </a:pPr>
            <a:r>
              <a:rPr lang="pt-BR" sz="1400" b="0" strike="noStrike" spc="-1" dirty="0">
                <a:solidFill>
                  <a:srgbClr val="006600"/>
                </a:solidFill>
                <a:latin typeface="Calibri" panose="020F0502020204030204" pitchFamily="34" charset="0"/>
                <a:ea typeface="Arial"/>
                <a:cs typeface="Calibri" panose="020F0502020204030204" pitchFamily="34" charset="0"/>
              </a:rPr>
              <a:t>Coordenadora: Profa. Dany Roberta Marques Caldeira. Bolsista de Iniciação Tecnológica: Edna Siqueira </a:t>
            </a:r>
            <a:r>
              <a:rPr lang="pt-BR" sz="1400" b="0" strike="noStrike" spc="-1" dirty="0">
                <a:solidFill>
                  <a:srgbClr val="3A6D3A"/>
                </a:solidFill>
                <a:latin typeface="Calibri" panose="020F0502020204030204" pitchFamily="34" charset="0"/>
                <a:ea typeface="Arial"/>
                <a:cs typeface="Calibri" panose="020F0502020204030204" pitchFamily="34" charset="0"/>
              </a:rPr>
              <a:t>Bomfim.</a:t>
            </a:r>
            <a:endParaRPr lang="pt-BR" sz="1400" b="0" strike="noStrike" spc="-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ct val="100000"/>
              </a:lnSpc>
              <a:buNone/>
            </a:pPr>
            <a:endParaRPr lang="pt-BR" sz="14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  <a:buNone/>
            </a:pPr>
            <a:endParaRPr lang="pt-BR" sz="14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  <a:buNone/>
            </a:pPr>
            <a:endParaRPr lang="pt-BR" sz="14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  <a:buNone/>
            </a:pPr>
            <a:endParaRPr lang="pt-BR" sz="14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  <a:buNone/>
            </a:pPr>
            <a:endParaRPr lang="pt-BR" sz="14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  <a:buNone/>
            </a:pPr>
            <a:endParaRPr lang="pt-BR" sz="14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  <a:buNone/>
            </a:pPr>
            <a:endParaRPr lang="pt-BR" sz="14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  <a:buNone/>
            </a:pPr>
            <a:r>
              <a:rPr lang="pt-BR" sz="1100" b="0" strike="noStrike" spc="-1" dirty="0">
                <a:solidFill>
                  <a:srgbClr val="000000"/>
                </a:solidFill>
                <a:latin typeface="Calibri"/>
                <a:ea typeface="Arial"/>
              </a:rPr>
              <a:t>Fig. 1 Instalação do experimento, solo preparado com calagem, sulcagem e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Calibri"/>
                <a:ea typeface="Arial"/>
              </a:rPr>
              <a:t>fosfatagem</a:t>
            </a:r>
            <a:r>
              <a:rPr lang="pt-BR" sz="1100" b="0" strike="noStrike" spc="-1" dirty="0">
                <a:solidFill>
                  <a:srgbClr val="000000"/>
                </a:solidFill>
                <a:latin typeface="Calibri"/>
                <a:ea typeface="Arial"/>
              </a:rPr>
              <a:t>. Foto: Caldeira (2020).</a:t>
            </a:r>
            <a:endParaRPr lang="pt-BR" sz="11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  <a:buNone/>
            </a:pPr>
            <a:endParaRPr lang="pt-BR" sz="10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  <a:buNone/>
            </a:pPr>
            <a:endParaRPr lang="pt-BR" sz="1000" b="0" strike="noStrike" spc="-1" dirty="0">
              <a:latin typeface="Arial"/>
            </a:endParaRPr>
          </a:p>
        </p:txBody>
      </p:sp>
      <p:pic>
        <p:nvPicPr>
          <p:cNvPr id="54" name="Imagem 1"/>
          <p:cNvPicPr/>
          <p:nvPr/>
        </p:nvPicPr>
        <p:blipFill>
          <a:blip r:embed="rId3"/>
          <a:srcRect b="28948"/>
          <a:stretch/>
        </p:blipFill>
        <p:spPr>
          <a:xfrm>
            <a:off x="185040" y="7498800"/>
            <a:ext cx="3519000" cy="1356840"/>
          </a:xfrm>
          <a:prstGeom prst="rect">
            <a:avLst/>
          </a:prstGeom>
          <a:ln w="0">
            <a:noFill/>
          </a:ln>
        </p:spPr>
      </p:pic>
      <p:pic>
        <p:nvPicPr>
          <p:cNvPr id="55" name="Imagem 2"/>
          <p:cNvPicPr/>
          <p:nvPr/>
        </p:nvPicPr>
        <p:blipFill>
          <a:blip r:embed="rId4"/>
          <a:stretch/>
        </p:blipFill>
        <p:spPr>
          <a:xfrm>
            <a:off x="3856520" y="2708560"/>
            <a:ext cx="3506760" cy="2650320"/>
          </a:xfrm>
          <a:prstGeom prst="rect">
            <a:avLst/>
          </a:prstGeom>
          <a:ln w="0">
            <a:noFill/>
          </a:ln>
        </p:spPr>
      </p:pic>
      <p:pic>
        <p:nvPicPr>
          <p:cNvPr id="56" name="Google Shape;93;p1"/>
          <p:cNvPicPr/>
          <p:nvPr/>
        </p:nvPicPr>
        <p:blipFill>
          <a:blip r:embed="rId5"/>
          <a:stretch/>
        </p:blipFill>
        <p:spPr>
          <a:xfrm>
            <a:off x="204480" y="41040"/>
            <a:ext cx="1343520" cy="1686960"/>
          </a:xfrm>
          <a:prstGeom prst="rect">
            <a:avLst/>
          </a:prstGeom>
          <a:ln w="0">
            <a:noFill/>
          </a:ln>
        </p:spPr>
      </p:pic>
      <p:sp>
        <p:nvSpPr>
          <p:cNvPr id="57" name="CaixaDeTexto 56"/>
          <p:cNvSpPr txBox="1"/>
          <p:nvPr/>
        </p:nvSpPr>
        <p:spPr>
          <a:xfrm>
            <a:off x="180000" y="9643800"/>
            <a:ext cx="3420000" cy="6015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pt-BR" sz="800" b="0" strike="noStrike" spc="-1" dirty="0">
                <a:solidFill>
                  <a:srgbClr val="000000"/>
                </a:solidFill>
                <a:latin typeface="Calibri"/>
                <a:ea typeface="Overlock"/>
              </a:rPr>
              <a:t>Roberta Carolina Ferreira Galvão de Holanda (Chefe do Departamento de Pesquisa , Inovação e Pós-Graduação), Érica de Oliveira Araújo (Coordenação de Pesquisa e Inovação), Patrícia Cândida de Menezes (Coordenadora de Pós-Graduação), Alessandra Vasconcelos Nunes </a:t>
            </a:r>
            <a:r>
              <a:rPr lang="pt-BR" sz="800" b="0" strike="noStrike" spc="-1" dirty="0" err="1">
                <a:solidFill>
                  <a:srgbClr val="000000"/>
                </a:solidFill>
                <a:latin typeface="Calibri"/>
                <a:ea typeface="Overlock"/>
              </a:rPr>
              <a:t>Laitz</a:t>
            </a:r>
            <a:r>
              <a:rPr lang="pt-BR" sz="800" b="0" strike="noStrike" spc="-1" dirty="0">
                <a:solidFill>
                  <a:srgbClr val="000000"/>
                </a:solidFill>
                <a:latin typeface="Calibri"/>
                <a:ea typeface="Overlock"/>
              </a:rPr>
              <a:t> (Núcleo de Inovação Tecnológica) e </a:t>
            </a:r>
            <a:r>
              <a:rPr lang="pt-BR" sz="800" b="0" strike="noStrike" spc="-1" dirty="0" err="1">
                <a:solidFill>
                  <a:srgbClr val="000000"/>
                </a:solidFill>
                <a:latin typeface="Calibri"/>
                <a:ea typeface="Arial"/>
              </a:rPr>
              <a:t>Ani</a:t>
            </a:r>
            <a:r>
              <a:rPr lang="pt-BR" sz="800" b="0" strike="noStrike" spc="-1" dirty="0">
                <a:solidFill>
                  <a:srgbClr val="000000"/>
                </a:solidFill>
                <a:latin typeface="Calibri"/>
                <a:ea typeface="Arial"/>
              </a:rPr>
              <a:t> Camila </a:t>
            </a:r>
            <a:r>
              <a:rPr lang="pt-BR" sz="800" b="0" strike="noStrike" spc="-1" dirty="0" err="1">
                <a:solidFill>
                  <a:srgbClr val="000000"/>
                </a:solidFill>
                <a:latin typeface="Calibri"/>
                <a:ea typeface="Arial"/>
              </a:rPr>
              <a:t>Bruniere</a:t>
            </a:r>
            <a:r>
              <a:rPr lang="pt-BR" sz="800" b="0" strike="noStrike" spc="-1" dirty="0">
                <a:solidFill>
                  <a:srgbClr val="000000"/>
                </a:solidFill>
                <a:latin typeface="Calibri"/>
                <a:ea typeface="Arial"/>
              </a:rPr>
              <a:t> (Assistente em Administração)</a:t>
            </a:r>
            <a:endParaRPr lang="pt-BR" sz="800" b="0" strike="noStrike" spc="-1" dirty="0">
              <a:latin typeface="Arial"/>
            </a:endParaRPr>
          </a:p>
        </p:txBody>
      </p:sp>
      <p:pic>
        <p:nvPicPr>
          <p:cNvPr id="58" name="Google Shape;92;p1" descr="Uma imagem contendo objeto, placa, rua&#10;&#10;Descrição gerada automaticamente"/>
          <p:cNvPicPr/>
          <p:nvPr/>
        </p:nvPicPr>
        <p:blipFill>
          <a:blip r:embed="rId6"/>
          <a:stretch/>
        </p:blipFill>
        <p:spPr>
          <a:xfrm>
            <a:off x="4439880" y="9477000"/>
            <a:ext cx="2840760" cy="482400"/>
          </a:xfrm>
          <a:prstGeom prst="rect">
            <a:avLst/>
          </a:prstGeom>
          <a:ln w="0">
            <a:noFill/>
          </a:ln>
        </p:spPr>
      </p:pic>
      <p:sp>
        <p:nvSpPr>
          <p:cNvPr id="2" name="CaixaDeTexto 1">
            <a:extLst>
              <a:ext uri="{FF2B5EF4-FFF2-40B4-BE49-F238E27FC236}">
                <a16:creationId xmlns:a16="http://schemas.microsoft.com/office/drawing/2014/main" id="{782ED897-A525-40E6-8B63-B1A9097DF49A}"/>
              </a:ext>
            </a:extLst>
          </p:cNvPr>
          <p:cNvSpPr txBox="1"/>
          <p:nvPr/>
        </p:nvSpPr>
        <p:spPr>
          <a:xfrm>
            <a:off x="204480" y="1676404"/>
            <a:ext cx="7158800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400" b="1" i="1" spc="-1" dirty="0">
                <a:solidFill>
                  <a:srgbClr val="379936"/>
                </a:solidFill>
                <a:latin typeface="Calibri"/>
                <a:ea typeface="Calibri"/>
              </a:rPr>
              <a:t>Olá! </a:t>
            </a:r>
          </a:p>
          <a:p>
            <a:pPr algn="just"/>
            <a:r>
              <a:rPr lang="pt-BR" sz="1400" b="1" i="1" spc="-1" dirty="0">
                <a:solidFill>
                  <a:srgbClr val="379936"/>
                </a:solidFill>
                <a:latin typeface="Calibri"/>
                <a:ea typeface="Calibri"/>
              </a:rPr>
              <a:t>Neste canal teremos notícias, orientações e informes sobre cursos e outros conteúdos pertinentes à pesquisa científica, aplicada e tecnológica. Para as próximas edições, envie suas dúvidas e sugestões para o endereço de e-mail </a:t>
            </a:r>
            <a:r>
              <a:rPr lang="pt-BR" sz="1400" b="1" i="1" spc="-1" dirty="0">
                <a:solidFill>
                  <a:srgbClr val="0070C0"/>
                </a:solidFill>
                <a:latin typeface="Calibri"/>
                <a:ea typeface="Calibri"/>
              </a:rPr>
              <a:t>nit.colorado@ifro.edu.br.</a:t>
            </a:r>
            <a:endParaRPr lang="pt-BR" sz="1400" spc="-1" dirty="0">
              <a:solidFill>
                <a:srgbClr val="0070C0"/>
              </a:solidFill>
            </a:endParaRPr>
          </a:p>
          <a:p>
            <a:endParaRPr lang="pt-B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1164</TotalTime>
  <Words>405</Words>
  <Application>Microsoft Office PowerPoint</Application>
  <PresentationFormat>Personalizar</PresentationFormat>
  <Paragraphs>51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10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12" baseType="lpstr">
      <vt:lpstr>Arial</vt:lpstr>
      <vt:lpstr>Arial Black</vt:lpstr>
      <vt:lpstr>Calibri</vt:lpstr>
      <vt:lpstr>DejaVu Sans</vt:lpstr>
      <vt:lpstr>Lucida Sans</vt:lpstr>
      <vt:lpstr>Overlock</vt:lpstr>
      <vt:lpstr>Symbol</vt:lpstr>
      <vt:lpstr>Times New Roman</vt:lpstr>
      <vt:lpstr>TimesNewRomanPS-BoldMT</vt:lpstr>
      <vt:lpstr>Wingdings</vt:lpstr>
      <vt:lpstr>Office Theme</vt:lpstr>
      <vt:lpstr>Boletim n.1 Outubro 2022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Informativo PESQUISA Boletim n.18, v.1 março/2022</dc:title>
  <dc:subject/>
  <dc:creator>Roberta Holanda</dc:creator>
  <dc:description/>
  <cp:lastModifiedBy>Roberta Carolina Ferreira Galvao de Holanda</cp:lastModifiedBy>
  <cp:revision>128</cp:revision>
  <dcterms:created xsi:type="dcterms:W3CDTF">2020-08-28T12:38:37Z</dcterms:created>
  <dcterms:modified xsi:type="dcterms:W3CDTF">2022-10-21T18:45:19Z</dcterms:modified>
  <dc:language>pt-BR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otes">
    <vt:i4>1</vt:i4>
  </property>
  <property fmtid="{D5CDD505-2E9C-101B-9397-08002B2CF9AE}" pid="3" name="PresentationFormat">
    <vt:lpwstr>Personalizar</vt:lpwstr>
  </property>
  <property fmtid="{D5CDD505-2E9C-101B-9397-08002B2CF9AE}" pid="4" name="Slides">
    <vt:i4>1</vt:i4>
  </property>
</Properties>
</file>