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6" r:id="rId11"/>
    <p:sldId id="265" r:id="rId1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793BA-8D2A-4C99-8C24-924AF081EE0C}" type="datetimeFigureOut">
              <a:rPr lang="pt-BR" smtClean="0"/>
              <a:t>06/09/2022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2AAE0-41AB-4B8E-9C04-F2B3476C92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68736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793BA-8D2A-4C99-8C24-924AF081EE0C}" type="datetimeFigureOut">
              <a:rPr lang="pt-BR" smtClean="0"/>
              <a:t>06/09/2022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2AAE0-41AB-4B8E-9C04-F2B3476C92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57292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793BA-8D2A-4C99-8C24-924AF081EE0C}" type="datetimeFigureOut">
              <a:rPr lang="pt-BR" smtClean="0"/>
              <a:t>06/09/2022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2AAE0-41AB-4B8E-9C04-F2B3476C92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258330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793BA-8D2A-4C99-8C24-924AF081EE0C}" type="datetimeFigureOut">
              <a:rPr lang="pt-BR" smtClean="0"/>
              <a:t>06/09/2022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2AAE0-41AB-4B8E-9C04-F2B3476C9218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676967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793BA-8D2A-4C99-8C24-924AF081EE0C}" type="datetimeFigureOut">
              <a:rPr lang="pt-BR" smtClean="0"/>
              <a:t>06/09/2022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2AAE0-41AB-4B8E-9C04-F2B3476C92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89951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pt-BR" smtClean="0"/>
              <a:t>Editar estilos de texto Mestre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pt-BR" smtClean="0"/>
              <a:t>Editar estilos de texto Mestre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793BA-8D2A-4C99-8C24-924AF081EE0C}" type="datetimeFigureOut">
              <a:rPr lang="pt-BR" smtClean="0"/>
              <a:t>06/09/2022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2AAE0-41AB-4B8E-9C04-F2B3476C92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917550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793BA-8D2A-4C99-8C24-924AF081EE0C}" type="datetimeFigureOut">
              <a:rPr lang="pt-BR" smtClean="0"/>
              <a:t>06/09/2022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2AAE0-41AB-4B8E-9C04-F2B3476C92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24564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793BA-8D2A-4C99-8C24-924AF081EE0C}" type="datetimeFigureOut">
              <a:rPr lang="pt-BR" smtClean="0"/>
              <a:t>06/09/2022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2AAE0-41AB-4B8E-9C04-F2B3476C92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481903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793BA-8D2A-4C99-8C24-924AF081EE0C}" type="datetimeFigureOut">
              <a:rPr lang="pt-BR" smtClean="0"/>
              <a:t>06/09/2022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2AAE0-41AB-4B8E-9C04-F2B3476C92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5089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793BA-8D2A-4C99-8C24-924AF081EE0C}" type="datetimeFigureOut">
              <a:rPr lang="pt-BR" smtClean="0"/>
              <a:t>06/09/2022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2AAE0-41AB-4B8E-9C04-F2B3476C92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88553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793BA-8D2A-4C99-8C24-924AF081EE0C}" type="datetimeFigureOut">
              <a:rPr lang="pt-BR" smtClean="0"/>
              <a:t>06/09/2022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2AAE0-41AB-4B8E-9C04-F2B3476C92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6665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793BA-8D2A-4C99-8C24-924AF081EE0C}" type="datetimeFigureOut">
              <a:rPr lang="pt-BR" smtClean="0"/>
              <a:t>06/09/2022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2AAE0-41AB-4B8E-9C04-F2B3476C92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8882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793BA-8D2A-4C99-8C24-924AF081EE0C}" type="datetimeFigureOut">
              <a:rPr lang="pt-BR" smtClean="0"/>
              <a:t>06/09/2022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2AAE0-41AB-4B8E-9C04-F2B3476C92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2935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793BA-8D2A-4C99-8C24-924AF081EE0C}" type="datetimeFigureOut">
              <a:rPr lang="pt-BR" smtClean="0"/>
              <a:t>06/09/2022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2AAE0-41AB-4B8E-9C04-F2B3476C92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17869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793BA-8D2A-4C99-8C24-924AF081EE0C}" type="datetimeFigureOut">
              <a:rPr lang="pt-BR" smtClean="0"/>
              <a:t>06/09/2022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2AAE0-41AB-4B8E-9C04-F2B3476C92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59282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793BA-8D2A-4C99-8C24-924AF081EE0C}" type="datetimeFigureOut">
              <a:rPr lang="pt-BR" smtClean="0"/>
              <a:t>06/09/2022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2AAE0-41AB-4B8E-9C04-F2B3476C92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0184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793BA-8D2A-4C99-8C24-924AF081EE0C}" type="datetimeFigureOut">
              <a:rPr lang="pt-BR" smtClean="0"/>
              <a:t>06/09/2022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2AAE0-41AB-4B8E-9C04-F2B3476C92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6623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B26793BA-8D2A-4C99-8C24-924AF081EE0C}" type="datetimeFigureOut">
              <a:rPr lang="pt-BR" smtClean="0"/>
              <a:t>06/09/2022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752AAE0-41AB-4B8E-9C04-F2B3476C92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041417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18" r:id="rId13"/>
    <p:sldLayoutId id="2147483719" r:id="rId14"/>
    <p:sldLayoutId id="2147483720" r:id="rId15"/>
    <p:sldLayoutId id="2147483721" r:id="rId16"/>
    <p:sldLayoutId id="2147483722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374515" y="3581186"/>
            <a:ext cx="9144000" cy="1641490"/>
          </a:xfrm>
        </p:spPr>
        <p:txBody>
          <a:bodyPr/>
          <a:lstStyle/>
          <a:p>
            <a:r>
              <a:rPr lang="pt-BR" dirty="0" smtClean="0"/>
              <a:t>NAPNE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1643" y="4845663"/>
            <a:ext cx="11343948" cy="754025"/>
          </a:xfrm>
        </p:spPr>
        <p:txBody>
          <a:bodyPr>
            <a:normAutofit fontScale="92500" lnSpcReduction="20000"/>
          </a:bodyPr>
          <a:lstStyle/>
          <a:p>
            <a:r>
              <a:rPr lang="pt-BR" sz="2400" dirty="0" smtClean="0"/>
              <a:t>NÚCLEO DE ATENDIMENTO A PESSOAS COM </a:t>
            </a:r>
          </a:p>
          <a:p>
            <a:r>
              <a:rPr lang="pt-BR" sz="2400" dirty="0" smtClean="0"/>
              <a:t>NECESSIDADES EDUCACIONAIS ESPECÍFICAS 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033805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ATIVIDADES EM ANDAMENTO</a:t>
            </a:r>
            <a:endParaRPr lang="pt-BR" dirty="0"/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>
          <a:xfrm>
            <a:off x="1120000" y="2116570"/>
            <a:ext cx="10233800" cy="4351338"/>
          </a:xfrm>
        </p:spPr>
        <p:txBody>
          <a:bodyPr/>
          <a:lstStyle/>
          <a:p>
            <a:r>
              <a:rPr lang="pt-BR" dirty="0" smtClean="0"/>
              <a:t>Aprendendo a Conviver </a:t>
            </a:r>
          </a:p>
          <a:p>
            <a:endParaRPr lang="pt-BR" dirty="0"/>
          </a:p>
          <a:p>
            <a:r>
              <a:rPr lang="pt-BR" dirty="0" smtClean="0"/>
              <a:t>Palavras de Inclusão</a:t>
            </a:r>
          </a:p>
          <a:p>
            <a:endParaRPr lang="pt-BR" dirty="0"/>
          </a:p>
          <a:p>
            <a:r>
              <a:rPr lang="pt-BR" dirty="0" smtClean="0"/>
              <a:t>Edital de Mediação</a:t>
            </a:r>
          </a:p>
          <a:p>
            <a:endParaRPr lang="pt-BR" dirty="0"/>
          </a:p>
          <a:p>
            <a:r>
              <a:rPr lang="pt-BR" dirty="0" smtClean="0"/>
              <a:t>Dia de Luta da Pessoa com Deficiência (21/09)</a:t>
            </a:r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45784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399011" y="365125"/>
            <a:ext cx="10954789" cy="1325563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ATIVIDADES A SEREM DESENVOLVIDAS</a:t>
            </a:r>
            <a:endParaRPr lang="pt-BR" dirty="0"/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Acompanhamento dos alunos e seus mediadores </a:t>
            </a:r>
          </a:p>
          <a:p>
            <a:pPr marL="0" indent="0">
              <a:buNone/>
            </a:pPr>
            <a:r>
              <a:rPr lang="pt-BR" dirty="0" smtClean="0"/>
              <a:t>(</a:t>
            </a:r>
            <a:r>
              <a:rPr lang="pt-BR" dirty="0" err="1" smtClean="0">
                <a:solidFill>
                  <a:schemeClr val="accent1"/>
                </a:solidFill>
              </a:rPr>
              <a:t>Fredson</a:t>
            </a:r>
            <a:r>
              <a:rPr lang="pt-BR" dirty="0" smtClean="0">
                <a:solidFill>
                  <a:schemeClr val="accent1"/>
                </a:solidFill>
              </a:rPr>
              <a:t> - Iam/</a:t>
            </a:r>
            <a:r>
              <a:rPr lang="pt-BR" dirty="0" smtClean="0"/>
              <a:t> </a:t>
            </a:r>
            <a:r>
              <a:rPr lang="pt-BR" dirty="0" smtClean="0">
                <a:solidFill>
                  <a:srgbClr val="FF0000"/>
                </a:solidFill>
              </a:rPr>
              <a:t>Vitória - Maria Eduarda/ </a:t>
            </a:r>
            <a:r>
              <a:rPr lang="pt-BR" dirty="0" smtClean="0">
                <a:solidFill>
                  <a:schemeClr val="accent6">
                    <a:lumMod val="75000"/>
                  </a:schemeClr>
                </a:solidFill>
              </a:rPr>
              <a:t>Angélica – </a:t>
            </a:r>
            <a:r>
              <a:rPr lang="pt-BR" dirty="0" err="1" smtClean="0">
                <a:solidFill>
                  <a:schemeClr val="accent6">
                    <a:lumMod val="75000"/>
                  </a:schemeClr>
                </a:solidFill>
              </a:rPr>
              <a:t>Joiciany</a:t>
            </a:r>
            <a:r>
              <a:rPr lang="pt-BR" dirty="0" smtClean="0">
                <a:solidFill>
                  <a:schemeClr val="accent6">
                    <a:lumMod val="75000"/>
                  </a:schemeClr>
                </a:solidFill>
              </a:rPr>
              <a:t>/ </a:t>
            </a:r>
            <a:r>
              <a:rPr lang="pt-BR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Vitoria </a:t>
            </a:r>
            <a:r>
              <a:rPr lang="pt-BR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Radhija</a:t>
            </a:r>
            <a:r>
              <a:rPr lang="pt-BR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- ???/ </a:t>
            </a:r>
            <a:r>
              <a:rPr lang="pt-BR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Israelly</a:t>
            </a:r>
            <a:r>
              <a:rPr lang="pt-BR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- </a:t>
            </a:r>
            <a:r>
              <a:rPr lang="pt-BR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Thainá</a:t>
            </a:r>
            <a:r>
              <a:rPr lang="pt-BR" dirty="0" smtClean="0"/>
              <a:t>)</a:t>
            </a:r>
            <a:endParaRPr lang="pt-BR" dirty="0"/>
          </a:p>
          <a:p>
            <a:endParaRPr lang="pt-BR" dirty="0" smtClean="0"/>
          </a:p>
          <a:p>
            <a:r>
              <a:rPr lang="pt-BR" dirty="0" smtClean="0"/>
              <a:t>1º Ludmila/ </a:t>
            </a:r>
            <a:r>
              <a:rPr lang="pt-BR" dirty="0" err="1" smtClean="0"/>
              <a:t>Midevânia</a:t>
            </a:r>
            <a:r>
              <a:rPr lang="pt-BR" dirty="0" smtClean="0"/>
              <a:t>/ </a:t>
            </a:r>
            <a:r>
              <a:rPr lang="pt-BR" dirty="0" err="1" smtClean="0"/>
              <a:t>Rosenilda</a:t>
            </a:r>
            <a:r>
              <a:rPr lang="pt-BR" dirty="0" smtClean="0"/>
              <a:t> 2º Pedro/ Cíntia/ </a:t>
            </a:r>
            <a:r>
              <a:rPr lang="pt-BR" dirty="0" err="1" smtClean="0"/>
              <a:t>Íkaro</a:t>
            </a:r>
            <a:r>
              <a:rPr lang="pt-BR" dirty="0" smtClean="0"/>
              <a:t>/ </a:t>
            </a:r>
            <a:r>
              <a:rPr lang="pt-BR" dirty="0" err="1" smtClean="0"/>
              <a:t>Emilly</a:t>
            </a:r>
            <a:endParaRPr lang="pt-BR" dirty="0" smtClean="0"/>
          </a:p>
          <a:p>
            <a:endParaRPr lang="pt-BR" dirty="0"/>
          </a:p>
          <a:p>
            <a:r>
              <a:rPr lang="pt-BR" dirty="0"/>
              <a:t>Evento do dia 21/09/2022</a:t>
            </a:r>
          </a:p>
          <a:p>
            <a:endParaRPr lang="pt-BR" dirty="0"/>
          </a:p>
          <a:p>
            <a:r>
              <a:rPr lang="pt-BR" dirty="0" smtClean="0"/>
              <a:t>Escrever matérias sobre atividades do setor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31217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PÚBLICO ALVO DO NAPNE</a:t>
            </a:r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idx="1"/>
          </p:nvPr>
        </p:nvSpPr>
        <p:spPr>
          <a:xfrm>
            <a:off x="231689" y="1995488"/>
            <a:ext cx="2946866" cy="576262"/>
          </a:xfrm>
        </p:spPr>
        <p:txBody>
          <a:bodyPr/>
          <a:lstStyle/>
          <a:p>
            <a:pPr algn="ctr"/>
            <a:r>
              <a:rPr lang="pt-BR" b="1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pt-B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half" idx="15"/>
          </p:nvPr>
        </p:nvSpPr>
        <p:spPr>
          <a:xfrm>
            <a:off x="251205" y="2462212"/>
            <a:ext cx="2927350" cy="3589338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pt-BR" sz="4000" b="1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pt-BR" sz="4000" b="1" dirty="0" smtClean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  <a:latin typeface="Arial" panose="020B0604020202020204" pitchFamily="34" charset="0"/>
                <a:cs typeface="Arial" panose="020B0604020202020204" pitchFamily="34" charset="0"/>
              </a:rPr>
              <a:t>essoas </a:t>
            </a:r>
            <a:r>
              <a:rPr lang="pt-BR" sz="4000" b="1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  <a:latin typeface="Arial" panose="020B0604020202020204" pitchFamily="34" charset="0"/>
                <a:cs typeface="Arial" panose="020B0604020202020204" pitchFamily="34" charset="0"/>
              </a:rPr>
              <a:t>com </a:t>
            </a:r>
            <a:r>
              <a:rPr lang="pt-BR" sz="4000" b="1" dirty="0" smtClean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  <a:latin typeface="Arial" panose="020B0604020202020204" pitchFamily="34" charset="0"/>
                <a:cs typeface="Arial" panose="020B0604020202020204" pitchFamily="34" charset="0"/>
              </a:rPr>
              <a:t>deficiência</a:t>
            </a:r>
            <a:endParaRPr lang="pt-BR" sz="4000" b="1" dirty="0">
              <a:gradFill>
                <a:gsLst>
                  <a:gs pos="15000">
                    <a:schemeClr val="tx2"/>
                  </a:gs>
                  <a:gs pos="73000">
                    <a:schemeClr val="tx2">
                      <a:lumMod val="60000"/>
                      <a:lumOff val="40000"/>
                    </a:schemeClr>
                  </a:gs>
                  <a:gs pos="0">
                    <a:schemeClr val="tx2">
                      <a:lumMod val="90000"/>
                      <a:lumOff val="10000"/>
                    </a:schemeClr>
                  </a:gs>
                  <a:gs pos="100000">
                    <a:schemeClr val="tx2">
                      <a:lumMod val="0"/>
                      <a:lumOff val="100000"/>
                    </a:schemeClr>
                  </a:gs>
                </a:gsLst>
                <a:lin ang="16200000" scaled="1"/>
              </a:gra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3936237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/>
          <a:p>
            <a:pPr marL="0" indent="0" algn="ctr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8" name="Espaço Reservado para Texto 7"/>
          <p:cNvSpPr>
            <a:spLocks noGrp="1"/>
          </p:cNvSpPr>
          <p:nvPr>
            <p:ph type="body" sz="half" idx="16"/>
          </p:nvPr>
        </p:nvSpPr>
        <p:spPr>
          <a:xfrm>
            <a:off x="3936237" y="2571750"/>
            <a:ext cx="3135115" cy="3589338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pt-BR" sz="4000" b="1" dirty="0" smtClean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  <a:latin typeface="Arial" panose="020B0604020202020204" pitchFamily="34" charset="0"/>
                <a:cs typeface="Arial" panose="020B0604020202020204" pitchFamily="34" charset="0"/>
              </a:rPr>
              <a:t>Transtornos </a:t>
            </a:r>
            <a:r>
              <a:rPr lang="pt-BR" sz="4000" b="1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  <a:latin typeface="Arial" panose="020B0604020202020204" pitchFamily="34" charset="0"/>
                <a:cs typeface="Arial" panose="020B0604020202020204" pitchFamily="34" charset="0"/>
              </a:rPr>
              <a:t>globais do</a:t>
            </a:r>
          </a:p>
          <a:p>
            <a:pPr algn="ctr"/>
            <a:r>
              <a:rPr lang="pt-BR" sz="4000" b="1" dirty="0" err="1" smtClean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  <a:latin typeface="Arial" panose="020B0604020202020204" pitchFamily="34" charset="0"/>
                <a:cs typeface="Arial" panose="020B0604020202020204" pitchFamily="34" charset="0"/>
              </a:rPr>
              <a:t>desenvolvi-mento</a:t>
            </a:r>
            <a:endParaRPr lang="pt-BR" sz="4000" b="1" dirty="0">
              <a:gradFill>
                <a:gsLst>
                  <a:gs pos="15000">
                    <a:schemeClr val="tx2"/>
                  </a:gs>
                  <a:gs pos="73000">
                    <a:schemeClr val="tx2">
                      <a:lumMod val="60000"/>
                      <a:lumOff val="40000"/>
                    </a:schemeClr>
                  </a:gs>
                  <a:gs pos="0">
                    <a:schemeClr val="tx2">
                      <a:lumMod val="90000"/>
                      <a:lumOff val="10000"/>
                    </a:schemeClr>
                  </a:gs>
                  <a:gs pos="100000">
                    <a:schemeClr val="tx2">
                      <a:lumMod val="0"/>
                      <a:lumOff val="100000"/>
                    </a:schemeClr>
                  </a:gs>
                </a:gsLst>
                <a:lin ang="16200000" scaled="1"/>
              </a:gra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3"/>
          </p:nvPr>
        </p:nvSpPr>
        <p:spPr/>
        <p:txBody>
          <a:bodyPr vert="horz" lIns="91440" tIns="45720" rIns="91440" bIns="45720" rtlCol="0" anchor="b">
            <a:noAutofit/>
          </a:bodyPr>
          <a:lstStyle/>
          <a:p>
            <a:pPr marL="0" indent="0" algn="ctr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9" name="Espaço Reservado para Texto 8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3027387" cy="3589338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pt-BR" sz="4000" b="1" dirty="0" smtClean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  <a:latin typeface="Arial" panose="020B0604020202020204" pitchFamily="34" charset="0"/>
                <a:cs typeface="Arial" panose="020B0604020202020204" pitchFamily="34" charset="0"/>
              </a:rPr>
              <a:t>Altas habilidades/</a:t>
            </a:r>
            <a:r>
              <a:rPr lang="pt-BR" sz="4000" b="1" dirty="0" err="1" smtClean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  <a:latin typeface="Arial" panose="020B0604020202020204" pitchFamily="34" charset="0"/>
                <a:cs typeface="Arial" panose="020B0604020202020204" pitchFamily="34" charset="0"/>
              </a:rPr>
              <a:t>superdota-ção</a:t>
            </a:r>
            <a:r>
              <a:rPr lang="pt-BR" sz="4000" b="1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374073" y="6161088"/>
            <a:ext cx="63193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* </a:t>
            </a:r>
            <a:r>
              <a:rPr lang="pt-BR" dirty="0"/>
              <a:t>P</a:t>
            </a:r>
            <a:r>
              <a:rPr lang="pt-BR" dirty="0" smtClean="0"/>
              <a:t>oderá atender educandos com transtornos de aprendizagem.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95557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DOCUMENTOS NORTEADORES </a:t>
            </a:r>
            <a:endParaRPr lang="pt-BR" dirty="0"/>
          </a:p>
        </p:txBody>
      </p:sp>
      <p:sp>
        <p:nvSpPr>
          <p:cNvPr id="9" name="Espaço Reservado para Conteúdo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pt-B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RESOLUÇÃO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Nº 35 - Regulamento 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dos Núcleos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de Atendimento às Pessoas 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com Necessidades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Educacionais Específicas (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NAPNEs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just"/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Manual de Orientação - </a:t>
            </a:r>
            <a:r>
              <a:rPr lang="pt-B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Napne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109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ATRIBUIÇÕES DO NAPNE (Res. 35)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BR" dirty="0"/>
              <a:t>Auxiliar na identificação dos estudantes com deficiência, transtornos globais do desenvolvimento </a:t>
            </a:r>
            <a:r>
              <a:rPr lang="pt-BR" dirty="0" smtClean="0"/>
              <a:t>e altas </a:t>
            </a:r>
            <a:r>
              <a:rPr lang="pt-BR" dirty="0"/>
              <a:t>habilidades ou </a:t>
            </a:r>
            <a:r>
              <a:rPr lang="pt-BR" dirty="0" err="1"/>
              <a:t>superdotação</a:t>
            </a:r>
            <a:r>
              <a:rPr lang="pt-BR" dirty="0"/>
              <a:t> no campus</a:t>
            </a:r>
            <a:r>
              <a:rPr lang="pt-BR" dirty="0" smtClean="0"/>
              <a:t>;</a:t>
            </a:r>
          </a:p>
          <a:p>
            <a:pPr marL="0" indent="0" algn="just">
              <a:buNone/>
            </a:pPr>
            <a:endParaRPr lang="pt-BR" dirty="0" smtClean="0"/>
          </a:p>
          <a:p>
            <a:pPr algn="just"/>
            <a:r>
              <a:rPr lang="pt-BR" dirty="0"/>
              <a:t>Acompanhar o itinerário formativo do estudante com necessidade educacional </a:t>
            </a:r>
            <a:r>
              <a:rPr lang="pt-BR" dirty="0" smtClean="0"/>
              <a:t>específica colaborando </a:t>
            </a:r>
            <a:r>
              <a:rPr lang="pt-BR" dirty="0"/>
              <a:t>para sua permanência e </a:t>
            </a:r>
            <a:r>
              <a:rPr lang="pt-BR" dirty="0" smtClean="0"/>
              <a:t>êxito;</a:t>
            </a:r>
          </a:p>
          <a:p>
            <a:pPr marL="0" indent="0" algn="just">
              <a:buNone/>
            </a:pPr>
            <a:endParaRPr lang="pt-BR" dirty="0" smtClean="0"/>
          </a:p>
          <a:p>
            <a:pPr algn="just"/>
            <a:r>
              <a:rPr lang="pt-BR" dirty="0"/>
              <a:t>Integrar os pais ou responsáveis dos estudantes com necessidades educacionais específicas de </a:t>
            </a:r>
            <a:r>
              <a:rPr lang="pt-BR" dirty="0" smtClean="0"/>
              <a:t>forma colaborativa </a:t>
            </a:r>
            <a:r>
              <a:rPr lang="pt-BR" dirty="0"/>
              <a:t>no processo educacional dos indivíduos;</a:t>
            </a:r>
          </a:p>
        </p:txBody>
      </p:sp>
    </p:spTree>
    <p:extLst>
      <p:ext uri="{BB962C8B-B14F-4D97-AF65-F5344CB8AC3E}">
        <p14:creationId xmlns:p14="http://schemas.microsoft.com/office/powerpoint/2010/main" val="2969743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ATRIBUIÇÕES DO NAPNE (Res. 35)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t-BR" dirty="0"/>
              <a:t>Contribuir para a promoção do Atendimento Educacional Especializado (AEE) aos estudantes </a:t>
            </a:r>
            <a:r>
              <a:rPr lang="pt-BR" dirty="0" smtClean="0"/>
              <a:t>que dele </a:t>
            </a:r>
            <a:r>
              <a:rPr lang="pt-BR" dirty="0"/>
              <a:t>necessitem</a:t>
            </a:r>
            <a:r>
              <a:rPr lang="pt-BR" dirty="0" smtClean="0"/>
              <a:t>;</a:t>
            </a:r>
          </a:p>
          <a:p>
            <a:pPr marL="0" indent="0" algn="just">
              <a:buNone/>
            </a:pPr>
            <a:endParaRPr lang="pt-BR" dirty="0" smtClean="0"/>
          </a:p>
          <a:p>
            <a:pPr algn="just"/>
            <a:r>
              <a:rPr lang="pt-BR" dirty="0"/>
              <a:t>Orientar os servidores e prestadores de serviços do campus quanto ao atendimento aos </a:t>
            </a:r>
            <a:r>
              <a:rPr lang="pt-BR" dirty="0" smtClean="0"/>
              <a:t>estudantes com </a:t>
            </a:r>
            <a:r>
              <a:rPr lang="pt-BR" dirty="0"/>
              <a:t>necessidades educacionais específicas, com apoio institucional ou por meio de parcerias, quando </a:t>
            </a:r>
            <a:r>
              <a:rPr lang="pt-BR" dirty="0" smtClean="0"/>
              <a:t>for possível;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/>
              <a:t>Contribuir com os setores responsáveis para a promoção da acessibilidade: atitudinal, </a:t>
            </a:r>
            <a:r>
              <a:rPr lang="pt-BR" dirty="0" smtClean="0"/>
              <a:t>arquitetônica, comunicacional</a:t>
            </a:r>
            <a:r>
              <a:rPr lang="pt-BR" dirty="0"/>
              <a:t>, tecnológica, educacional e sistêmica;</a:t>
            </a:r>
          </a:p>
        </p:txBody>
      </p:sp>
    </p:spTree>
    <p:extLst>
      <p:ext uri="{BB962C8B-B14F-4D97-AF65-F5344CB8AC3E}">
        <p14:creationId xmlns:p14="http://schemas.microsoft.com/office/powerpoint/2010/main" val="3008306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ATRIBUIÇÕES DO NAPNE (Res. 35)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/>
              <a:t>Promover junto à comunidade escolar ações de sensibilização para a questão da inclusão </a:t>
            </a:r>
            <a:r>
              <a:rPr lang="pt-BR" dirty="0" smtClean="0"/>
              <a:t>e acessibilidade </a:t>
            </a:r>
            <a:r>
              <a:rPr lang="pt-BR" dirty="0"/>
              <a:t>e de formação continuada referente aos temas</a:t>
            </a:r>
            <a:r>
              <a:rPr lang="pt-BR" dirty="0" smtClean="0"/>
              <a:t>;</a:t>
            </a:r>
          </a:p>
          <a:p>
            <a:pPr marL="0" indent="0" algn="just">
              <a:buNone/>
            </a:pPr>
            <a:endParaRPr lang="pt-BR" dirty="0" smtClean="0"/>
          </a:p>
          <a:p>
            <a:pPr algn="just"/>
            <a:r>
              <a:rPr lang="pt-BR" dirty="0"/>
              <a:t>Articular parcerias e convênios para troca de informações, experiências e tecnologias na </a:t>
            </a:r>
            <a:r>
              <a:rPr lang="pt-BR" dirty="0" smtClean="0"/>
              <a:t>área inclusiva;</a:t>
            </a:r>
          </a:p>
          <a:p>
            <a:pPr marL="0" indent="0" algn="just">
              <a:buNone/>
            </a:pPr>
            <a:endParaRPr lang="pt-BR" dirty="0" smtClean="0"/>
          </a:p>
          <a:p>
            <a:pPr algn="just"/>
            <a:r>
              <a:rPr lang="pt-BR" dirty="0"/>
              <a:t>Contribuir para o fomento e a difusão de conhecimento acerca das Tecnologias </a:t>
            </a:r>
            <a:r>
              <a:rPr lang="pt-BR" dirty="0" err="1"/>
              <a:t>Assistivas</a:t>
            </a:r>
            <a:r>
              <a:rPr lang="pt-BR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597163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ATRIBUIÇÕES DO NAPNE (Res. 35)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/>
              <a:t>Divulgar as ações desenvolvidas pelo Núcleo em eventos científicos, dentre outros</a:t>
            </a:r>
            <a:r>
              <a:rPr lang="pt-BR" dirty="0" smtClean="0"/>
              <a:t>;</a:t>
            </a:r>
          </a:p>
          <a:p>
            <a:pPr algn="just"/>
            <a:r>
              <a:rPr lang="pt-BR" dirty="0"/>
              <a:t>Estimular a criação de grupos de estudos e de pesquisa sobre inclusão e acessibilidade</a:t>
            </a:r>
            <a:r>
              <a:rPr lang="pt-BR" dirty="0" smtClean="0"/>
              <a:t>; </a:t>
            </a:r>
            <a:endParaRPr lang="pt-BR" dirty="0"/>
          </a:p>
          <a:p>
            <a:pPr algn="just"/>
            <a:r>
              <a:rPr lang="pt-BR" dirty="0"/>
              <a:t>Contribuir na construção/reformulação dos Projetos Pedagógicos de Cursos nas questões relativas </a:t>
            </a:r>
            <a:r>
              <a:rPr lang="pt-BR" dirty="0" smtClean="0"/>
              <a:t>à acessibilidade </a:t>
            </a:r>
            <a:r>
              <a:rPr lang="pt-BR" dirty="0"/>
              <a:t>educacional e recursos de tecnologia </a:t>
            </a:r>
            <a:r>
              <a:rPr lang="pt-BR" dirty="0" err="1"/>
              <a:t>assistiva</a:t>
            </a:r>
            <a:r>
              <a:rPr lang="pt-BR" dirty="0" smtClean="0"/>
              <a:t>;</a:t>
            </a:r>
          </a:p>
          <a:p>
            <a:pPr algn="just"/>
            <a:r>
              <a:rPr lang="pt-BR" dirty="0"/>
              <a:t>Zelar pelo ambiente, equipamentos, materiais específicos de atendimento do NAPNE.</a:t>
            </a:r>
          </a:p>
        </p:txBody>
      </p:sp>
    </p:spTree>
    <p:extLst>
      <p:ext uri="{BB962C8B-B14F-4D97-AF65-F5344CB8AC3E}">
        <p14:creationId xmlns:p14="http://schemas.microsoft.com/office/powerpoint/2010/main" val="2469541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9630" y="457200"/>
            <a:ext cx="4622396" cy="1600200"/>
          </a:xfrm>
        </p:spPr>
        <p:txBody>
          <a:bodyPr anchor="ctr">
            <a:normAutofit/>
          </a:bodyPr>
          <a:lstStyle/>
          <a:p>
            <a:r>
              <a:rPr lang="pt-BR" dirty="0" smtClean="0"/>
              <a:t>FERRAMENTAS DE ACOMPANHAMENTO </a:t>
            </a:r>
            <a:endParaRPr lang="pt-BR" dirty="0"/>
          </a:p>
        </p:txBody>
      </p:sp>
      <p:pic>
        <p:nvPicPr>
          <p:cNvPr id="5" name="Espaço Reservado para Conteúdo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637" y="1105593"/>
            <a:ext cx="7642645" cy="3847209"/>
          </a:xfrm>
        </p:spPr>
      </p:pic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30538" y="2057400"/>
            <a:ext cx="3652025" cy="3811588"/>
          </a:xfrm>
        </p:spPr>
        <p:txBody>
          <a:bodyPr anchor="ctr">
            <a:normAutofit/>
          </a:bodyPr>
          <a:lstStyle/>
          <a:p>
            <a:pPr algn="ctr"/>
            <a:r>
              <a:rPr lang="pt-BR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SUAP</a:t>
            </a:r>
          </a:p>
          <a:p>
            <a:pPr algn="ctr"/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SUAP </a:t>
            </a:r>
            <a:r>
              <a:rPr lang="pt-BR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ENSINO </a:t>
            </a:r>
            <a:r>
              <a:rPr lang="pt-BR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NAPNE </a:t>
            </a:r>
            <a:r>
              <a:rPr lang="pt-BR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ACOMPANHAMENTO </a:t>
            </a:r>
            <a:r>
              <a:rPr lang="pt-BR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(Click na lupa em frente ao nome do aluno)</a:t>
            </a: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1757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Espaço Reservado para Conteúdo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2025" y="714895"/>
            <a:ext cx="7132289" cy="5054213"/>
          </a:xfrm>
        </p:spPr>
      </p:pic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04228" y="2606040"/>
            <a:ext cx="4667797" cy="3811588"/>
          </a:xfrm>
        </p:spPr>
        <p:txBody>
          <a:bodyPr>
            <a:normAutofit/>
          </a:bodyPr>
          <a:lstStyle/>
          <a:p>
            <a:r>
              <a:rPr lang="pt-BR" sz="3600" dirty="0" smtClean="0"/>
              <a:t>TABELA DE ACOMPANHAMENTO DE MEDIADORES </a:t>
            </a:r>
          </a:p>
          <a:p>
            <a:endParaRPr lang="pt-BR" sz="2000" dirty="0"/>
          </a:p>
          <a:p>
            <a:r>
              <a:rPr lang="pt-BR" sz="2000" dirty="0" smtClean="0"/>
              <a:t>DRIVE </a:t>
            </a:r>
            <a:r>
              <a:rPr lang="pt-BR" sz="2000" dirty="0" smtClean="0">
                <a:solidFill>
                  <a:srgbClr val="FF0000"/>
                </a:solidFill>
              </a:rPr>
              <a:t>&gt;</a:t>
            </a:r>
            <a:r>
              <a:rPr lang="pt-BR" sz="2000" dirty="0" smtClean="0"/>
              <a:t> NAPNE GERAL </a:t>
            </a:r>
            <a:r>
              <a:rPr lang="pt-BR" sz="2000" dirty="0" smtClean="0">
                <a:solidFill>
                  <a:srgbClr val="FF0000"/>
                </a:solidFill>
              </a:rPr>
              <a:t>&gt;</a:t>
            </a:r>
            <a:r>
              <a:rPr lang="pt-BR" sz="2000" dirty="0" smtClean="0"/>
              <a:t> NAPNE 2022 </a:t>
            </a:r>
            <a:r>
              <a:rPr lang="pt-BR" sz="2000" dirty="0" smtClean="0">
                <a:solidFill>
                  <a:srgbClr val="FF0000"/>
                </a:solidFill>
              </a:rPr>
              <a:t>&gt;</a:t>
            </a:r>
            <a:r>
              <a:rPr lang="pt-BR" sz="2000" dirty="0" smtClean="0"/>
              <a:t> EDITAIS </a:t>
            </a:r>
            <a:r>
              <a:rPr lang="pt-BR" sz="2000" dirty="0" smtClean="0">
                <a:solidFill>
                  <a:srgbClr val="FF0000"/>
                </a:solidFill>
              </a:rPr>
              <a:t>&gt;</a:t>
            </a:r>
            <a:r>
              <a:rPr lang="pt-BR" sz="2000" dirty="0" smtClean="0"/>
              <a:t> MEDIAÇÃO VIRTUAL </a:t>
            </a:r>
            <a:r>
              <a:rPr lang="pt-BR" sz="2000" dirty="0" smtClean="0">
                <a:solidFill>
                  <a:srgbClr val="FF0000"/>
                </a:solidFill>
              </a:rPr>
              <a:t>&gt;</a:t>
            </a:r>
            <a:r>
              <a:rPr lang="pt-BR" sz="2000" dirty="0" smtClean="0"/>
              <a:t> ACOMPANHAMENTO DE MEDIADORES</a:t>
            </a:r>
            <a:endParaRPr lang="pt-BR" sz="2000" dirty="0"/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515390" y="457200"/>
            <a:ext cx="4256636" cy="1600200"/>
          </a:xfrm>
        </p:spPr>
        <p:txBody>
          <a:bodyPr anchor="ctr">
            <a:normAutofit/>
          </a:bodyPr>
          <a:lstStyle/>
          <a:p>
            <a:r>
              <a:rPr lang="pt-BR" dirty="0" smtClean="0"/>
              <a:t>FERRAMENTAS DE ACOMPANHAMENTO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76549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fundidade">
  <a:themeElements>
    <a:clrScheme name="Profundidade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Profundidade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rofundidad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TM04033923[[fn=Profundidade]]</Template>
  <TotalTime>600</TotalTime>
  <Words>461</Words>
  <Application>Microsoft Office PowerPoint</Application>
  <PresentationFormat>Widescreen</PresentationFormat>
  <Paragraphs>68</Paragraphs>
  <Slides>11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4" baseType="lpstr">
      <vt:lpstr>Arial</vt:lpstr>
      <vt:lpstr>Corbel</vt:lpstr>
      <vt:lpstr>Profundidade</vt:lpstr>
      <vt:lpstr>NAPNE</vt:lpstr>
      <vt:lpstr>PÚBLICO ALVO DO NAPNE</vt:lpstr>
      <vt:lpstr>DOCUMENTOS NORTEADORES </vt:lpstr>
      <vt:lpstr>ATRIBUIÇÕES DO NAPNE (Res. 35)</vt:lpstr>
      <vt:lpstr>ATRIBUIÇÕES DO NAPNE (Res. 35)</vt:lpstr>
      <vt:lpstr>ATRIBUIÇÕES DO NAPNE (Res. 35)</vt:lpstr>
      <vt:lpstr>ATRIBUIÇÕES DO NAPNE (Res. 35)</vt:lpstr>
      <vt:lpstr>FERRAMENTAS DE ACOMPANHAMENTO </vt:lpstr>
      <vt:lpstr>FERRAMENTAS DE ACOMPANHAMENTO </vt:lpstr>
      <vt:lpstr>ATIVIDADES EM ANDAMENTO</vt:lpstr>
      <vt:lpstr>ATIVIDADES A SEREM DESENVOLVIDAS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NAPNE</dc:title>
  <dc:creator>ifro</dc:creator>
  <cp:lastModifiedBy>ifro</cp:lastModifiedBy>
  <cp:revision>8</cp:revision>
  <dcterms:created xsi:type="dcterms:W3CDTF">2022-09-06T11:51:27Z</dcterms:created>
  <dcterms:modified xsi:type="dcterms:W3CDTF">2022-09-06T21:52:21Z</dcterms:modified>
</cp:coreProperties>
</file>